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68" r:id="rId2"/>
    <p:sldId id="495" r:id="rId3"/>
    <p:sldId id="498" r:id="rId4"/>
    <p:sldId id="500" r:id="rId5"/>
    <p:sldId id="476" r:id="rId6"/>
    <p:sldId id="463" r:id="rId7"/>
    <p:sldId id="497" r:id="rId8"/>
    <p:sldId id="496" r:id="rId9"/>
    <p:sldId id="479" r:id="rId10"/>
    <p:sldId id="480" r:id="rId11"/>
    <p:sldId id="481" r:id="rId12"/>
    <p:sldId id="491" r:id="rId13"/>
    <p:sldId id="482" r:id="rId14"/>
    <p:sldId id="484" r:id="rId15"/>
    <p:sldId id="485" r:id="rId16"/>
    <p:sldId id="469" r:id="rId17"/>
    <p:sldId id="486" r:id="rId18"/>
    <p:sldId id="487" r:id="rId19"/>
    <p:sldId id="475" r:id="rId20"/>
    <p:sldId id="488" r:id="rId21"/>
    <p:sldId id="474" r:id="rId22"/>
    <p:sldId id="467" r:id="rId23"/>
    <p:sldId id="492" r:id="rId24"/>
    <p:sldId id="323" r:id="rId25"/>
    <p:sldId id="447" r:id="rId26"/>
    <p:sldId id="489" r:id="rId27"/>
    <p:sldId id="501" r:id="rId28"/>
    <p:sldId id="502" r:id="rId29"/>
    <p:sldId id="5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916"/>
    <a:srgbClr val="ED120B"/>
    <a:srgbClr val="FF000F"/>
    <a:srgbClr val="1919FF"/>
    <a:srgbClr val="4E5732"/>
    <a:srgbClr val="6A783C"/>
    <a:srgbClr val="B6C588"/>
    <a:srgbClr val="EA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9" autoAdjust="0"/>
    <p:restoredTop sz="86429"/>
  </p:normalViewPr>
  <p:slideViewPr>
    <p:cSldViewPr snapToGrid="0">
      <p:cViewPr>
        <p:scale>
          <a:sx n="75" d="100"/>
          <a:sy n="75" d="100"/>
        </p:scale>
        <p:origin x="1176" y="624"/>
      </p:cViewPr>
      <p:guideLst/>
    </p:cSldViewPr>
  </p:slideViewPr>
  <p:outlineViewPr>
    <p:cViewPr>
      <p:scale>
        <a:sx n="33" d="100"/>
        <a:sy n="33" d="100"/>
      </p:scale>
      <p:origin x="0" y="-4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1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15CC1-70B1-4797-B58A-4CA217C4150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36A3-38C8-41AA-A20F-207F15F0E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6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07D1A-CA8A-4145-837E-41E1C923037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5CD12-E921-41B4-A043-402290BCC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9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afternoon all. I welcome the jury members and all others to my</a:t>
            </a:r>
            <a:r>
              <a:rPr lang="en-US" baseline="0" dirty="0" smtClean="0"/>
              <a:t> thesis defense. </a:t>
            </a:r>
            <a:r>
              <a:rPr lang="en-US" dirty="0" smtClean="0"/>
              <a:t>My</a:t>
            </a:r>
            <a:r>
              <a:rPr lang="en-US" baseline="0" dirty="0" smtClean="0"/>
              <a:t> name is Jithin K. Sreedharan. I am a PhD student in </a:t>
            </a:r>
            <a:r>
              <a:rPr lang="en-US" baseline="0" dirty="0" err="1" smtClean="0"/>
              <a:t>Inria</a:t>
            </a:r>
            <a:r>
              <a:rPr lang="en-US" baseline="0" smtClean="0"/>
              <a:t>, associated with Maestro team. The tile of the thesis is Sampling and Inference in Complex Networks.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5CD12-E921-41B4-A043-402290BCC8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9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permutation $\pi^{-1}$ can be considered the true arrival </a:t>
            </a:r>
            <a:r>
              <a:rPr lang="en-US" dirty="0" err="1" smtClean="0"/>
              <a:t>orderof</a:t>
            </a:r>
            <a:r>
              <a:rPr lang="en-US" dirty="0" smtClean="0"/>
              <a:t> the nodes of the given graph; that is, $\pi^{-1}(u)$ for a node $u$ in $G'$ gives the arrival time of that node in </a:t>
            </a:r>
            <a:r>
              <a:rPr lang="en-US" dirty="0" err="1" smtClean="0"/>
              <a:t>theoriginal</a:t>
            </a:r>
            <a:r>
              <a:rPr lang="en-US" dirty="0" smtClean="0"/>
              <a:t> graph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5CD12-E921-41B4-A043-402290BCC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9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permutation $\pi^{-1}$ can be considered the true arrival </a:t>
            </a:r>
            <a:r>
              <a:rPr lang="en-US" dirty="0" err="1" smtClean="0"/>
              <a:t>orderof</a:t>
            </a:r>
            <a:r>
              <a:rPr lang="en-US" dirty="0" smtClean="0"/>
              <a:t> the nodes of the given graph; that is, $\pi^{-1}(u)$ for a node $u$ in $G'$ gives the arrival time of that node in </a:t>
            </a:r>
            <a:r>
              <a:rPr lang="en-US" dirty="0" err="1" smtClean="0"/>
              <a:t>theoriginal</a:t>
            </a:r>
            <a:r>
              <a:rPr lang="en-US" dirty="0" smtClean="0"/>
              <a:t> graph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5CD12-E921-41B4-A043-402290BCC8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A1F1DF-DA2F-490C-B1F1-856D71A44C8F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92136" y="2887531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226482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ln w="3175">
                    <a:solidFill>
                      <a:srgbClr val="444D26">
                        <a:alpha val="60000"/>
                      </a:srgbClr>
                    </a:solidFill>
                  </a:ln>
                  <a:solidFill>
                    <a:srgbClr val="444D26">
                      <a:lumMod val="90000"/>
                    </a:srgb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61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2470-1466-4E00-9C49-4F2F74F04E7B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63448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E1C-13D8-46A2-B8F8-8A7AC8F521B0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03643" y="2893007"/>
            <a:ext cx="5523744" cy="923331"/>
            <a:chOff x="1815339" y="1496873"/>
            <a:chExt cx="552374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224084" y="1496873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 flipV="1">
              <a:off x="6164660" y="752995"/>
              <a:ext cx="1" cy="234884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8" y="849859"/>
            <a:ext cx="7343889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3" y="559403"/>
            <a:ext cx="2237591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3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60" userDrawn="1">
          <p15:clr>
            <a:srgbClr val="FBAE40"/>
          </p15:clr>
        </p15:guide>
        <p15:guide id="4" orient="horz" pos="38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63448" y="152696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248139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85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563448" y="2887580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248141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err="1" smtClean="0">
                <a:solidFill>
                  <a:srgbClr val="444D26"/>
                </a:solidFill>
              </a:rPr>
              <a:t>Jithin</a:t>
            </a:r>
            <a:r>
              <a:rPr lang="en-US" smtClean="0">
                <a:solidFill>
                  <a:srgbClr val="444D26"/>
                </a:solidFill>
              </a:rPr>
              <a:t> K. </a:t>
            </a:r>
            <a:r>
              <a:rPr lang="en-US" err="1" smtClean="0">
                <a:solidFill>
                  <a:srgbClr val="444D26"/>
                </a:solidFill>
              </a:rPr>
              <a:t>Sreedharan</a:t>
            </a:r>
            <a:r>
              <a:rPr lang="en-US" smtClean="0">
                <a:solidFill>
                  <a:srgbClr val="444D26"/>
                </a:solidFill>
              </a:rPr>
              <a:t>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21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7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993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DCB2-E9EB-490C-8027-8BCC6524E005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63448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248139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132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6448" y="639029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err="1" smtClean="0">
                <a:solidFill>
                  <a:srgbClr val="444D26"/>
                </a:solidFill>
              </a:rPr>
              <a:t>Wojceich</a:t>
            </a:r>
            <a:r>
              <a:rPr lang="en-US" dirty="0" smtClean="0">
                <a:solidFill>
                  <a:srgbClr val="444D26"/>
                </a:solidFill>
              </a:rPr>
              <a:t> </a:t>
            </a:r>
            <a:r>
              <a:rPr lang="en-US" dirty="0" err="1" smtClean="0">
                <a:solidFill>
                  <a:srgbClr val="444D26"/>
                </a:solidFill>
              </a:rPr>
              <a:t>Szpankowski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3200" y="639029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22729" y="512332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063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81125" y="3003555"/>
            <a:ext cx="9429750" cy="904863"/>
          </a:xfr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lvl1pPr>
              <a:defRPr lang="en-US" sz="2400" baseline="0" smtClean="0">
                <a:solidFill>
                  <a:schemeClr val="tx1"/>
                </a:solidFill>
                <a:latin typeface="Fira Sans Book" charset="0"/>
              </a:defRPr>
            </a:lvl1pPr>
            <a:lvl2pPr>
              <a:buFont typeface="Wingdings" panose="05000000000000000000" pitchFamily="2" charset="2"/>
              <a:buChar char="ü"/>
              <a:defRPr lang="en-US" sz="2400" baseline="0" smtClean="0">
                <a:solidFill>
                  <a:schemeClr val="tx1"/>
                </a:solidFill>
                <a:latin typeface="Fira Sans Book" charset="0"/>
              </a:defRPr>
            </a:lvl2pPr>
            <a:lvl3pPr>
              <a:defRPr lang="en-US" sz="2400" smtClean="0">
                <a:solidFill>
                  <a:schemeClr val="tx1"/>
                </a:solidFill>
                <a:latin typeface="+mj-lt"/>
              </a:defRPr>
            </a:lvl3pPr>
            <a:lvl4pPr>
              <a:defRPr lang="en-US" sz="2400" smtClean="0">
                <a:solidFill>
                  <a:schemeClr val="tx1"/>
                </a:solidFill>
                <a:latin typeface="+mj-lt"/>
              </a:defRPr>
            </a:lvl4pPr>
            <a:lvl5pPr>
              <a:defRPr lang="en-US" sz="2400">
                <a:solidFill>
                  <a:schemeClr val="tx1"/>
                </a:solidFill>
                <a:latin typeface="+mj-lt"/>
              </a:defRPr>
            </a:lvl5pPr>
          </a:lstStyle>
          <a:p>
            <a:pPr marL="285750" lvl="0" indent="-285750" defTabSz="914400">
              <a:spcBef>
                <a:spcPts val="1200"/>
              </a:spcBef>
              <a:buClr>
                <a:schemeClr val="accent1">
                  <a:lumMod val="75000"/>
                </a:schemeClr>
              </a:buClr>
              <a:buChar char="§"/>
            </a:pPr>
            <a:r>
              <a:rPr lang="en-US" dirty="0" smtClean="0"/>
              <a:t>First level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6448" y="639029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err="1" smtClean="0">
                <a:solidFill>
                  <a:srgbClr val="444D26"/>
                </a:solidFill>
              </a:rPr>
              <a:t>Jithin</a:t>
            </a:r>
            <a:r>
              <a:rPr lang="en-US" smtClean="0">
                <a:solidFill>
                  <a:srgbClr val="444D26"/>
                </a:solidFill>
              </a:rPr>
              <a:t> K. </a:t>
            </a:r>
            <a:r>
              <a:rPr lang="en-US" err="1" smtClean="0">
                <a:solidFill>
                  <a:srgbClr val="444D26"/>
                </a:solidFill>
              </a:rPr>
              <a:t>Sreedharan</a:t>
            </a:r>
            <a:r>
              <a:rPr lang="en-US" smtClean="0">
                <a:solidFill>
                  <a:srgbClr val="444D26"/>
                </a:solidFill>
              </a:rPr>
              <a:t>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3200" y="639029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 userDrawn="1"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Edit Text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71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layout normal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5A7B-281E-4C79-8314-961248481CE8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2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83D60-CA12-4B91-A975-AA96255DDDC5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2" y="559403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5" y="3603817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5" y="1678200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6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C6B-C4C2-4B9A-8F44-B602DE12ACFC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5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8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3" y="4668823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79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6000"/>
            <a:lumMod val="1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8A75A7B-281E-4C79-8314-961248481CE8}" type="datetime1">
              <a:rPr lang="en-US" smtClean="0">
                <a:solidFill>
                  <a:srgbClr val="444D26"/>
                </a:solidFill>
              </a:rPr>
              <a:t>7/21/17</a:t>
            </a:fld>
            <a:endParaRPr lang="en-US">
              <a:solidFill>
                <a:srgbClr val="444D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2248351"/>
            <a:ext cx="10327340" cy="38778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304800"/>
            <a:ext cx="10341684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8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  <p:sldLayoutId id="2147483673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377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51" indent="-365751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777221" indent="-365751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2971" indent="-365751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508722" indent="-320032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1828754" indent="-320032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148786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850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96" userDrawn="1">
          <p15:clr>
            <a:srgbClr val="F26B43"/>
          </p15:clr>
        </p15:guide>
        <p15:guide id="4" orient="horz" pos="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16.png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119.png"/><Relationship Id="rId8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128.png"/><Relationship Id="rId5" Type="http://schemas.openxmlformats.org/officeDocument/2006/relationships/image" Target="../media/image40.tif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tiff"/><Relationship Id="rId3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46.emf"/><Relationship Id="rId5" Type="http://schemas.openxmlformats.org/officeDocument/2006/relationships/image" Target="../media/image140.png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46.emf"/><Relationship Id="rId5" Type="http://schemas.openxmlformats.org/officeDocument/2006/relationships/image" Target="../media/image140.png"/><Relationship Id="rId6" Type="http://schemas.openxmlformats.org/officeDocument/2006/relationships/image" Target="../media/image49.emf"/><Relationship Id="rId7" Type="http://schemas.openxmlformats.org/officeDocument/2006/relationships/image" Target="../media/image45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152.png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46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1643204" y="1983407"/>
            <a:ext cx="9295730" cy="111539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>
                <a:latin typeface="Fira Sans Book" panose="00000400000000000000" pitchFamily="50" charset="0"/>
                <a:ea typeface="Fira Sans Book" panose="00000400000000000000" pitchFamily="50" charset="0"/>
              </a:rPr>
              <a:t>Recovery of Vertex Orderings in Dynamic Graphs </a:t>
            </a:r>
            <a:r>
              <a:rPr lang="en-US" sz="3800" dirty="0">
                <a:latin typeface="Fira Sans Book" panose="00000400000000000000" pitchFamily="50" charset="0"/>
                <a:ea typeface="Fira Sans Book" panose="00000400000000000000" pitchFamily="50" charset="0"/>
              </a:rPr>
              <a:t/>
            </a:r>
            <a:br>
              <a:rPr lang="en-US" sz="3800" dirty="0">
                <a:latin typeface="Fira Sans Book" panose="00000400000000000000" pitchFamily="50" charset="0"/>
                <a:ea typeface="Fira Sans Book" panose="00000400000000000000" pitchFamily="50" charset="0"/>
              </a:rPr>
            </a:br>
            <a:endParaRPr lang="en-US" sz="3800" dirty="0"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2883" y="2941349"/>
            <a:ext cx="1045637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200" dirty="0" err="1">
                <a:solidFill>
                  <a:srgbClr val="C00000"/>
                </a:solidFill>
                <a:latin typeface="Fira Sans" charset="0"/>
                <a:ea typeface="Fira Sans" charset="0"/>
                <a:cs typeface="Fira Sans" charset="0"/>
              </a:rPr>
              <a:t>Wojceich</a:t>
            </a:r>
            <a:r>
              <a:rPr lang="en-US" sz="2200" dirty="0">
                <a:solidFill>
                  <a:srgbClr val="C00000"/>
                </a:solidFill>
                <a:latin typeface="Fira Sans" charset="0"/>
                <a:ea typeface="Fira Sans" charset="0"/>
                <a:cs typeface="Fira Sans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Fira Sans" charset="0"/>
                <a:ea typeface="Fira Sans" charset="0"/>
                <a:cs typeface="Fira Sans" charset="0"/>
              </a:rPr>
              <a:t>Szpankowski</a:t>
            </a:r>
            <a:endParaRPr lang="en-US" sz="2200" dirty="0">
              <a:solidFill>
                <a:srgbClr val="C00000"/>
              </a:solidFill>
              <a:latin typeface="Fira Sans" charset="0"/>
              <a:ea typeface="Fira Sans" charset="0"/>
              <a:cs typeface="Fira Sans" charset="0"/>
            </a:endParaRPr>
          </a:p>
          <a:p>
            <a:pPr algn="ctr"/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Fira Sans" charset="0"/>
                <a:ea typeface="Fira Sans" charset="0"/>
                <a:cs typeface="Fira Sans" charset="0"/>
              </a:rPr>
              <a:t>Purdue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Fira Sans" charset="0"/>
                <a:ea typeface="Fira Sans" charset="0"/>
                <a:cs typeface="Fira Sans" charset="0"/>
              </a:rPr>
              <a:t>University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Fira Sans" charset="0"/>
              <a:ea typeface="Fira Sans" charset="0"/>
              <a:cs typeface="Fira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697" y="4637955"/>
            <a:ext cx="782626" cy="838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62" y="4460540"/>
            <a:ext cx="2525350" cy="11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1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4"/>
    </mc:Choice>
    <mc:Fallback xmlns="">
      <p:transition spd="slow" advTm="2885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9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Lower Bounds on </a:t>
              </a:r>
              <a:r>
                <a:rPr lang="en-US" sz="3000" dirty="0" err="1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M</a:t>
              </a:r>
              <a:r>
                <a:rPr lang="en-US" sz="3000" dirty="0" err="1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inmax</a:t>
              </a:r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 Risk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81" y="4984954"/>
            <a:ext cx="4140200" cy="419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4598" y="557017"/>
            <a:ext cx="953184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Sets of permutations associated with a random graph model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64381" y="1404839"/>
            <a:ext cx="10211647" cy="1208868"/>
            <a:chOff x="1471395" y="1425828"/>
            <a:chExt cx="10211647" cy="120886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1395" y="1724844"/>
              <a:ext cx="952500" cy="317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2499597" y="1425828"/>
              <a:ext cx="9183445" cy="1208868"/>
              <a:chOff x="2499597" y="1425828"/>
              <a:chExt cx="9183445" cy="1208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2499597" y="1425828"/>
                    <a:ext cx="9183445" cy="12088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 anchorCtr="0">
                    <a:noAutofit/>
                  </a:bodyPr>
                  <a:lstStyle/>
                  <a:p>
                    <a:pPr marL="342900" marR="0" lvl="0" indent="-342900" defTabSz="914400" eaLnBrk="1" fontAlgn="auto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  <a:buClr>
                        <a:schemeClr val="accent1">
                          <a:lumMod val="75000"/>
                        </a:schemeClr>
                      </a:buClr>
                      <a:buSzTx/>
                      <a:buFont typeface="Wingdings" panose="05000000000000000000" pitchFamily="2" charset="2"/>
                      <a:buNone/>
                      <a:tabLst/>
                      <a:defRPr/>
                    </a:pPr>
                    <a:r>
                      <a:rPr lang="en-US" sz="2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Fira Sans Book" charset="0"/>
                        <a:ea typeface="Fira Sans Book" charset="0"/>
                        <a:cs typeface="Fira Sans Book" charset="0"/>
                      </a:rPr>
                      <a:t>    </a:t>
                    </a:r>
                    <a:r>
                      <a:rPr lang="en-US" sz="2400" dirty="0" err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Fira Sans Book" charset="0"/>
                        <a:ea typeface="Fira Sans Book" charset="0"/>
                        <a:cs typeface="Fira Sans Book" charset="0"/>
                      </a:rPr>
                      <a:t>Automorphism</a:t>
                    </a:r>
                    <a:r>
                      <a:rPr lang="en-US" sz="2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Fira Sans Book" charset="0"/>
                        <a:ea typeface="Fira Sans Book" charset="0"/>
                        <a:cs typeface="Fira Sans Book" charset="0"/>
                      </a:rPr>
                      <a:t> group of the random graph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oMath>
                    </a14:m>
                    <a:r>
                      <a:rPr lang="en-US" sz="2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Fira Sans Book" charset="0"/>
                        <a:ea typeface="Fira Sans Book" charset="0"/>
                        <a:cs typeface="Fira Sans Book" charset="0"/>
                      </a:rPr>
                      <a:t> distributed according to </a:t>
                    </a: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9597" y="1425828"/>
                    <a:ext cx="9183445" cy="120886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5675" y="2101561"/>
                <a:ext cx="317500" cy="27940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1108786" y="3196893"/>
            <a:ext cx="10580445" cy="1208868"/>
            <a:chOff x="1186533" y="2087600"/>
            <a:chExt cx="10580445" cy="12088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6533" y="2377432"/>
              <a:ext cx="1397000" cy="317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583533" y="2087600"/>
                  <a:ext cx="9183445" cy="12088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400" dirty="0" smtClean="0">
                      <a:solidFill>
                        <a:schemeClr val="tx2">
                          <a:lumMod val="75000"/>
                        </a:schemeClr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    Set of permutations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σ</m:t>
                      </m:r>
                    </m:oMath>
                  </a14:m>
                  <a:r>
                    <a:rPr lang="en-US" sz="2400" b="0" dirty="0" smtClean="0">
                      <a:solidFill>
                        <a:schemeClr val="tx2">
                          <a:lumMod val="75000"/>
                        </a:schemeClr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 such that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)</m:t>
                      </m:r>
                    </m:oMath>
                  </a14:m>
                  <a:r>
                    <a:rPr lang="en-US" sz="2400" b="0" dirty="0" smtClean="0">
                      <a:solidFill>
                        <a:schemeClr val="tx2">
                          <a:lumMod val="75000"/>
                        </a:schemeClr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 has positive probability under the distribution 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533" y="2087600"/>
                  <a:ext cx="9183445" cy="120886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54093" y="2749300"/>
              <a:ext cx="317500" cy="2794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999003" y="2347774"/>
            <a:ext cx="953184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54598" y="3950501"/>
            <a:ext cx="953184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76161" y="2159139"/>
            <a:ext cx="2708306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Random graph model</a:t>
            </a:r>
          </a:p>
        </p:txBody>
      </p:sp>
    </p:spTree>
    <p:extLst>
      <p:ext uri="{BB962C8B-B14F-4D97-AF65-F5344CB8AC3E}">
        <p14:creationId xmlns:p14="http://schemas.microsoft.com/office/powerpoint/2010/main" val="8134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10</a:t>
            </a:r>
            <a:endParaRPr lang="en-US" dirty="0">
              <a:solidFill>
                <a:srgbClr val="444D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04" y="4667739"/>
            <a:ext cx="6654800" cy="15367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7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Lower Bounds on </a:t>
              </a:r>
              <a:r>
                <a:rPr lang="en-US" sz="3000" dirty="0" err="1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M</a:t>
              </a:r>
              <a:r>
                <a:rPr lang="en-US" sz="3000" dirty="0" err="1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inmax</a:t>
              </a:r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 Risk (contd.)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555330" y="3178544"/>
            <a:ext cx="10439400" cy="1200329"/>
            <a:chOff x="1276350" y="1625627"/>
            <a:chExt cx="1043940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sz="2400" dirty="0">
                      <a:latin typeface="Fira Sans Book" charset="0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sz="2400" dirty="0">
                      <a:latin typeface="Fira Sans Book" charset="0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sz="2400" dirty="0">
                      <a:latin typeface="Fira Sans Book" charset="0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sz="2400" dirty="0" err="1" smtClean="0">
                      <a:latin typeface="Fira Sans Book" charset="0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sz="2400" dirty="0">
                      <a:latin typeface="Fira Sans Book" charset="0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Fira Sans Book" charset="0"/>
                      <a:ea typeface="Fira Sans Book" charset="0"/>
                      <a:cs typeface="Fira Sans Book" charset="0"/>
                    </a:rPr>
                    <a:t> is</a:t>
                  </a:r>
                  <a:endParaRPr lang="en-US" sz="2400" dirty="0">
                    <a:latin typeface="Fira Sans Book" charset="0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150" y="1751059"/>
              <a:ext cx="317500" cy="2794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98" y="912717"/>
            <a:ext cx="2959100" cy="31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298" y="1500339"/>
            <a:ext cx="5803900" cy="711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55330" y="153340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Approximate recovery</a:t>
            </a:r>
            <a:endParaRPr lang="en-US" sz="2400" dirty="0">
              <a:solidFill>
                <a:srgbClr val="0070C0"/>
              </a:solidFill>
              <a:latin typeface="Fira Sans Book" charset="0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5844" y="763516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Exact recovery</a:t>
            </a:r>
            <a:endParaRPr lang="en-US" sz="2400" dirty="0" smtClean="0">
              <a:solidFill>
                <a:srgbClr val="0070C0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330" y="2561513"/>
            <a:ext cx="1523781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600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Theorem</a:t>
            </a:r>
            <a:endParaRPr lang="en-US" sz="2600" dirty="0" smtClean="0">
              <a:solidFill>
                <a:srgbClr val="FF0000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4903" y="4012620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Set of admissible graphs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10800000" flipV="1">
            <a:off x="8244114" y="4435950"/>
            <a:ext cx="670760" cy="17736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24845" y="5394096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Set of feasible permutations</a:t>
            </a:r>
          </a:p>
        </p:txBody>
      </p:sp>
      <p:cxnSp>
        <p:nvCxnSpPr>
          <p:cNvPr id="23" name="Curved Connector 22"/>
          <p:cNvCxnSpPr>
            <a:stCxn id="22" idx="1"/>
          </p:cNvCxnSpPr>
          <p:nvPr/>
        </p:nvCxnSpPr>
        <p:spPr>
          <a:xfrm rot="10800000">
            <a:off x="5950861" y="5394098"/>
            <a:ext cx="1273984" cy="220322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0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1"/>
      <p:bldP spid="17" grpId="0"/>
      <p:bldP spid="18" grpId="1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11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err="1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Erdős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–</a:t>
            </a:r>
            <a:r>
              <a:rPr lang="en-US" sz="3000" dirty="0" err="1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Rényi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 and Preferential Attachment models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5044" y="1065391"/>
                <a:ext cx="9923022" cy="13484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2400" dirty="0" smtClean="0">
                    <a:solidFill>
                      <a:srgbClr val="FF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endParaRPr lang="en-US" sz="2400" dirty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4" y="1065391"/>
                <a:ext cx="9923022" cy="1348462"/>
              </a:xfrm>
              <a:prstGeom prst="rect">
                <a:avLst/>
              </a:prstGeom>
              <a:blipFill rotWithShape="0">
                <a:blip r:embed="rId2"/>
                <a:stretch>
                  <a:fillRect l="-983" t="-3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05044" y="2468951"/>
            <a:ext cx="7053044" cy="902436"/>
            <a:chOff x="1133694" y="2468951"/>
            <a:chExt cx="7053044" cy="902436"/>
          </a:xfrm>
        </p:grpSpPr>
        <p:sp>
          <p:nvSpPr>
            <p:cNvPr id="9" name="TextBox 8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rgbClr val="FF0000"/>
                  </a:solidFill>
                  <a:latin typeface="Fira Sans Book" charset="0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342900" indent="-342900"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endPara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9165" y="2569437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5044" y="3149622"/>
                <a:ext cx="9851388" cy="1736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34290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connection choice is independent and satisfies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4" y="3149622"/>
                <a:ext cx="9851388" cy="1736624"/>
              </a:xfrm>
              <a:prstGeom prst="rect">
                <a:avLst/>
              </a:prstGeom>
              <a:blipFill rotWithShape="0">
                <a:blip r:embed="rId4"/>
                <a:stretch>
                  <a:fillRect l="-866" t="-2105" b="-3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9649714" y="4042705"/>
            <a:ext cx="1948286" cy="17698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643" y="4974753"/>
            <a:ext cx="4953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1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638301" y="3320336"/>
            <a:ext cx="3263808" cy="786384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38301" y="4686964"/>
            <a:ext cx="3263808" cy="786384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12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Bad News!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133694" y="1390466"/>
            <a:ext cx="10766952" cy="4326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200" dirty="0" err="1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Inapproximability</a:t>
            </a:r>
            <a:r>
              <a:rPr lang="en-US" sz="2200" dirty="0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 result </a:t>
            </a:r>
            <a:r>
              <a:rPr lang="en-US" sz="2200" dirty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for </a:t>
            </a:r>
            <a:r>
              <a:rPr lang="en-US" sz="2200" dirty="0" err="1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Erdős</a:t>
            </a:r>
            <a:r>
              <a:rPr lang="en-US" sz="2200" dirty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–</a:t>
            </a:r>
            <a:r>
              <a:rPr lang="en-US" sz="2200" dirty="0" err="1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Rényi</a:t>
            </a:r>
            <a:r>
              <a:rPr lang="en-US" sz="2200" dirty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 and p</a:t>
            </a:r>
            <a:r>
              <a:rPr lang="en-US" sz="2200" dirty="0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referential attachment graphs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55" y="2554246"/>
            <a:ext cx="10528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13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C00000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Further</a:t>
              </a:r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 Bad News!!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036310" y="679840"/>
            <a:ext cx="6060275" cy="83697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ML </a:t>
            </a:r>
            <a:r>
              <a:rPr lang="en-US" sz="240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estimation is not a good approach</a:t>
            </a:r>
            <a:endParaRPr lang="en-US" sz="2400" dirty="0" smtClean="0">
              <a:solidFill>
                <a:srgbClr val="C00000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98" y="1787840"/>
            <a:ext cx="6845300" cy="368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01229" y="2921537"/>
            <a:ext cx="8869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ira Sans Book" charset="0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sz="2400" dirty="0">
                <a:latin typeface="Fira Sans Book" charset="0"/>
                <a:ea typeface="Fira Sans Book" charset="0"/>
                <a:cs typeface="Fira Sans Book" charset="0"/>
              </a:rPr>
              <a:t>        </a:t>
            </a:r>
            <a:endParaRPr lang="en-US" sz="2400" dirty="0" smtClean="0">
              <a:latin typeface="Fira Sans Book" charset="0"/>
              <a:ea typeface="Fira Sans Book" charset="0"/>
              <a:cs typeface="Fira Sans Book" charset="0"/>
            </a:endParaRPr>
          </a:p>
          <a:p>
            <a:endParaRPr lang="en-US" sz="2400" dirty="0">
              <a:latin typeface="Fira Sans Book" charset="0"/>
              <a:ea typeface="Fira Sans Book" charset="0"/>
              <a:cs typeface="Fira Sans Book" charset="0"/>
            </a:endParaRPr>
          </a:p>
          <a:p>
            <a:r>
              <a:rPr lang="en-US" sz="2400" dirty="0" smtClean="0">
                <a:latin typeface="Fira Sans Book" charset="0"/>
                <a:ea typeface="Fira Sans Book" charset="0"/>
                <a:cs typeface="Fira Sans Book" charset="0"/>
              </a:rPr>
              <a:t>with </a:t>
            </a:r>
            <a:r>
              <a:rPr lang="en-US" sz="2400" dirty="0">
                <a:latin typeface="Fira Sans Book" charset="0"/>
                <a:ea typeface="Fira Sans Book" charset="0"/>
                <a:cs typeface="Fira Sans Book" charset="0"/>
              </a:rPr>
              <a:t>high probability.</a:t>
            </a:r>
            <a:endParaRPr lang="en-US" sz="2400" dirty="0">
              <a:effectLst/>
              <a:latin typeface="Fira Sans Book" charset="0"/>
              <a:ea typeface="Fira Sans Book" charset="0"/>
              <a:cs typeface="Fira Sans Book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48" y="3449113"/>
            <a:ext cx="3632200" cy="3683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33694" y="2866437"/>
            <a:ext cx="9137215" cy="1901952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36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860336" y="28239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Can we do better?</a:t>
            </a:r>
            <a:endParaRPr lang="en-US" sz="3000"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15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6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Partial Orders and Binning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30" y="4969715"/>
            <a:ext cx="926028" cy="110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2" y="4969715"/>
            <a:ext cx="926028" cy="1101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698" y="4969715"/>
            <a:ext cx="926028" cy="1101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84" y="4969715"/>
            <a:ext cx="926028" cy="11013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470" y="4978920"/>
            <a:ext cx="926028" cy="11013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73" y="1312495"/>
            <a:ext cx="3102792" cy="3234571"/>
          </a:xfrm>
          <a:prstGeom prst="rect">
            <a:avLst/>
          </a:prstGeom>
        </p:spPr>
      </p:pic>
      <p:sp>
        <p:nvSpPr>
          <p:cNvPr id="15" name="Chevron 14"/>
          <p:cNvSpPr/>
          <p:nvPr/>
        </p:nvSpPr>
        <p:spPr>
          <a:xfrm>
            <a:off x="3566557" y="5346651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5052139" y="5388549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558697" y="5346651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7988090" y="5346651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3423" y="5427759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37225" y="5351591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2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61252" y="544944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3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7154" y="5580014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4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05100" y="551040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5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26884" y="56627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6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68934" y="56473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7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38504" y="536546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8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7473216" y="5383286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9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35103" y="5255992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3694" y="5300257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solidFill>
                  <a:srgbClr val="C00000"/>
                </a:solidFill>
                <a:latin typeface="+mj-lt"/>
              </a:rPr>
              <a:t>11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91870" y="5637926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81138" y="856037"/>
            <a:ext cx="6535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Look </a:t>
            </a:r>
            <a:r>
              <a:rPr lang="en-US" sz="240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for partial orders instead of total orders</a:t>
            </a:r>
            <a:endParaRPr lang="en-US" sz="2400" dirty="0">
              <a:solidFill>
                <a:srgbClr val="C00000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0787" y="4308415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1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47206" y="4292141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2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33336" y="4332440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3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88095" y="4326409"/>
            <a:ext cx="88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4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76359" y="4362241"/>
            <a:ext cx="88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5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688076" y="4984377"/>
            <a:ext cx="756741" cy="46506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284694" y="2111188"/>
            <a:ext cx="5177118" cy="6858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16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Precision and Recall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530" y="1853317"/>
            <a:ext cx="82804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30" y="4399066"/>
            <a:ext cx="8534400" cy="110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1121" y="758196"/>
            <a:ext cx="1298220" cy="71014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8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71121" y="1462309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How much we are able to recover?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1120" y="3270694"/>
            <a:ext cx="1895327" cy="71014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8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1121" y="3974807"/>
            <a:ext cx="4791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How good are the guessed pairs?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2817" y="2812171"/>
            <a:ext cx="215875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9341" y="5641374"/>
            <a:ext cx="2877671" cy="4524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890339" y="846973"/>
                <a:ext cx="35707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endParaRPr lang="en-US" sz="1600" dirty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39" y="846973"/>
                <a:ext cx="3570727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3125" r="-136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0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0" grpId="0"/>
      <p:bldP spid="11" grpId="0"/>
      <p:bldP spid="12" grpId="0"/>
      <p:bldP spid="13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17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DAG(G) and its Recovery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436224" y="51502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74859" y="44644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07336" y="4641780"/>
                <a:ext cx="6979024" cy="55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DAG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is the graph with directions remembered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336" y="4641780"/>
                <a:ext cx="6979024" cy="559687"/>
              </a:xfrm>
              <a:prstGeom prst="rect">
                <a:avLst/>
              </a:prstGeom>
              <a:blipFill rotWithShape="0">
                <a:blip r:embed="rId2"/>
                <a:stretch>
                  <a:fillRect l="-1310" r="-524" b="-16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878910" y="981338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5714" b="-7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11347" y="1051143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4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89" t="-42000" r="-1970" b="-7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8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18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7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Peeling Algorithm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5513296" y="541637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9281" y="958449"/>
            <a:ext cx="7494449" cy="2081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Find the minimum degree in the present graph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Put nodes with minimum degree in a bin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Remove those nodes from the graph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Repeat process 1-3 until the graph is empty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1717" y="4620352"/>
            <a:ext cx="7264094" cy="74385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Last removed is in bin 1 (guess of oldest nodes)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011248" y="5219280"/>
                <a:ext cx="8102394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Lemma: Peeling algorithm exactly recovers DAG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48" y="5219280"/>
                <a:ext cx="8102394" cy="1208868"/>
              </a:xfrm>
              <a:prstGeom prst="rect">
                <a:avLst/>
              </a:prstGeom>
              <a:blipFill rotWithShape="0">
                <a:blip r:embed="rId2"/>
                <a:stretch>
                  <a:fillRect l="-1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9435665" y="787910"/>
            <a:ext cx="2212100" cy="2394250"/>
            <a:chOff x="9336134" y="756744"/>
            <a:chExt cx="2212100" cy="2394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9811219" y="756744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1219" y="756744"/>
                  <a:ext cx="860612" cy="20170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1212" b="-606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134" y="844944"/>
              <a:ext cx="2212100" cy="230605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385899" y="3515039"/>
            <a:ext cx="2311631" cy="2238812"/>
            <a:chOff x="9336134" y="3515039"/>
            <a:chExt cx="2311631" cy="2238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053266" y="3515039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4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3266" y="3515039"/>
                  <a:ext cx="1237130" cy="3092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89" t="-42000" r="-1970" b="-7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134" y="3787435"/>
              <a:ext cx="2311631" cy="196641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973926" y="5340667"/>
            <a:ext cx="7313764" cy="992980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708" y="3520890"/>
            <a:ext cx="926028" cy="11013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290" y="3520890"/>
            <a:ext cx="926028" cy="11013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676" y="3520890"/>
            <a:ext cx="926028" cy="11013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062" y="3520890"/>
            <a:ext cx="926028" cy="11013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448" y="3530095"/>
            <a:ext cx="926028" cy="1101344"/>
          </a:xfrm>
          <a:prstGeom prst="rect">
            <a:avLst/>
          </a:prstGeom>
        </p:spPr>
      </p:pic>
      <p:sp>
        <p:nvSpPr>
          <p:cNvPr id="29" name="Chevron 28"/>
          <p:cNvSpPr/>
          <p:nvPr/>
        </p:nvSpPr>
        <p:spPr>
          <a:xfrm>
            <a:off x="2157535" y="3897826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3643117" y="3939724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5149675" y="3897826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6579068" y="3897826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54401" y="3978934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8203" y="390276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2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52230" y="4000621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3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98132" y="4131189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4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96078" y="406157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5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17862" y="4213911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6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9912" y="419853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7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29482" y="391664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8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6064194" y="3934461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+mj-lt"/>
              </a:rPr>
              <a:t>9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6081" y="3807167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04672" y="3851432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82848" y="4189101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81765" y="2859590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1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38184" y="2843316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2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24314" y="288361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3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79073" y="2877584"/>
            <a:ext cx="88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4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067337" y="2913416"/>
            <a:ext cx="88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400" dirty="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rPr>
              <a:t>Bin 5</a:t>
            </a:r>
            <a:endParaRPr lang="en-US" sz="2400" dirty="0">
              <a:solidFill>
                <a:srgbClr val="1919FF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  <p:bldP spid="24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Motivation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91" y="1335793"/>
            <a:ext cx="5162372" cy="3687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695" y="2033893"/>
            <a:ext cx="7619506" cy="207923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    Given a snapshot of a dynamic network,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   can we recover the arrival order of nodes?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Fira Sans Book" charset="0"/>
                <a:ea typeface="Fira Sans Book" charset="0"/>
                <a:cs typeface="Fira Sans Book" charset="0"/>
              </a:rPr>
              <a:t>   Or can we invert the arrival process 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0991" y="5023202"/>
            <a:ext cx="4441371" cy="10239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chemeClr val="tx2"/>
                </a:solidFill>
                <a:latin typeface="Fira Sans Book" charset="0"/>
                <a:ea typeface="Fira Sans Book" charset="0"/>
                <a:cs typeface="Fira Sans Book" charset="0"/>
              </a:rPr>
              <a:t>   </a:t>
            </a:r>
            <a:r>
              <a:rPr lang="en-US" sz="1200" dirty="0" smtClean="0">
                <a:solidFill>
                  <a:schemeClr val="tx2"/>
                </a:solidFill>
                <a:latin typeface="Fira Sans Book" charset="0"/>
                <a:ea typeface="Fira Sans Book" charset="0"/>
                <a:cs typeface="Fira Sans Book" charset="0"/>
              </a:rPr>
              <a:t>   Twitter</a:t>
            </a:r>
            <a:r>
              <a:rPr lang="en-US" sz="1200" dirty="0">
                <a:solidFill>
                  <a:schemeClr val="tx2"/>
                </a:solidFill>
                <a:latin typeface="Fira Sans Book" charset="0"/>
                <a:ea typeface="Fira Sans Book" charset="0"/>
                <a:cs typeface="Fira Sans Book" charset="0"/>
              </a:rPr>
              <a:t> discussion of an Australian Labor Party leadership spill between 7 p.m. and midnight (AEST) on 23 June 2010</a:t>
            </a:r>
            <a:endParaRPr lang="en-US" sz="1200" dirty="0" smtClean="0">
              <a:solidFill>
                <a:schemeClr val="tx2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811" y="1626515"/>
            <a:ext cx="9487675" cy="3998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smtClean="0">
                <a:solidFill>
                  <a:srgbClr val="C00000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Node Age Recovery</a:t>
            </a:r>
            <a:endParaRPr lang="en-US" sz="2400" dirty="0" smtClean="0">
              <a:solidFill>
                <a:srgbClr val="1919FF"/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19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Theoretical Results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016000" y="691586"/>
            <a:ext cx="1957087" cy="58189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59029" y="1257033"/>
                <a:ext cx="108857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is </a:t>
                </a: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 perfect pair </a:t>
                </a:r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for a graph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</a:t>
                </a:r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29" y="1257033"/>
                <a:ext cx="10885713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4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41" y="1794948"/>
            <a:ext cx="4673600" cy="34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50888" y="2535337"/>
                <a:ext cx="895010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captures </a:t>
                </a:r>
                <a:r>
                  <a:rPr lang="en-US" sz="2400" dirty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perfect vertex pair information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8" y="2535337"/>
                <a:ext cx="895010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9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50889" y="3034567"/>
                <a:ext cx="96341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on the vertex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and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if and only if there exists a directed path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3034567"/>
                <a:ext cx="9634193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01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69623" y="5018647"/>
                <a:ext cx="979672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With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high probability, for arbitrary fixed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the number of perfect pairs associated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). In 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the special case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23" y="5018647"/>
                <a:ext cx="9796723" cy="1569660"/>
              </a:xfrm>
              <a:prstGeom prst="rect">
                <a:avLst/>
              </a:prstGeom>
              <a:blipFill rotWithShape="0">
                <a:blip r:embed="rId6"/>
                <a:stretch>
                  <a:fillRect l="-933" t="-6977" r="-996" b="-37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226672" y="4550397"/>
            <a:ext cx="593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Theorem: Typical </a:t>
            </a:r>
            <a:r>
              <a:rPr lang="en-US" sz="2400" dirty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number of perfect </a:t>
            </a: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pairs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3694" y="2488186"/>
            <a:ext cx="9932652" cy="196073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33694" y="4601420"/>
            <a:ext cx="9932652" cy="1986887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555331" y="5359619"/>
            <a:ext cx="6916865" cy="362794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44818" y="770068"/>
            <a:ext cx="1791477" cy="167342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20</a:t>
            </a:r>
            <a:endParaRPr lang="en-US" dirty="0">
              <a:solidFill>
                <a:srgbClr val="444D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48" y="3444688"/>
            <a:ext cx="9220200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4366" y="65867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7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How Good is the Algorithm for Synthetic </a:t>
              </a:r>
              <a:r>
                <a:rPr lang="en-US" sz="3000" dirty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G</a:t>
              </a:r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raphs?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70" y="882485"/>
            <a:ext cx="3845134" cy="1496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6146" y="830660"/>
                <a:ext cx="1957087" cy="581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46" y="830660"/>
                <a:ext cx="1957087" cy="581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344793" y="2683020"/>
            <a:ext cx="5144892" cy="6200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002060"/>
                </a:solidFill>
                <a:latin typeface="Fira Sans Book" charset="0"/>
                <a:ea typeface="Fira Sans Book" charset="0"/>
                <a:cs typeface="Fira Sans Book" charset="0"/>
              </a:rPr>
              <a:t>How </a:t>
            </a: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robust</a:t>
            </a:r>
            <a:r>
              <a:rPr lang="en-US" sz="2400" dirty="0" smtClean="0">
                <a:solidFill>
                  <a:srgbClr val="002060"/>
                </a:solidFill>
                <a:latin typeface="Fira Sans Book" charset="0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70" y="4235842"/>
            <a:ext cx="1433361" cy="7798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model</a:t>
            </a:r>
          </a:p>
        </p:txBody>
      </p:sp>
      <p:cxnSp>
        <p:nvCxnSpPr>
          <p:cNvPr id="14" name="Curved Connector 13"/>
          <p:cNvCxnSpPr/>
          <p:nvPr/>
        </p:nvCxnSpPr>
        <p:spPr>
          <a:xfrm>
            <a:off x="838650" y="4855847"/>
            <a:ext cx="716681" cy="159887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1866122" y="5673012"/>
            <a:ext cx="634484" cy="374531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185" y="6125742"/>
            <a:ext cx="5143500" cy="2286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136271" y="1531619"/>
            <a:ext cx="3877492" cy="566643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2000" smtClean="0">
                  <a:solidFill>
                    <a:srgbClr val="1919FF"/>
                  </a:solidFill>
                  <a:latin typeface="Fira Sans Book" charset="0"/>
                  <a:ea typeface="Fira Sans Book" charset="0"/>
                  <a:cs typeface="Fira Sans Book" charset="0"/>
                </a:rPr>
                <a:t>:    Ranking </a:t>
              </a:r>
              <a:r>
                <a:rPr lang="en-US" sz="2000" dirty="0" smtClean="0">
                  <a:solidFill>
                    <a:srgbClr val="1919FF"/>
                  </a:solidFill>
                  <a:latin typeface="Fira Sans Book" charset="0"/>
                  <a:ea typeface="Fira Sans Book" charset="0"/>
                  <a:cs typeface="Fira Sans Book" charset="0"/>
                </a:rPr>
                <a:t>with bins given by Peeling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  <p:bldP spid="11" grpId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230928" y="5019992"/>
            <a:ext cx="2150139" cy="312449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230928" y="4350989"/>
            <a:ext cx="2150139" cy="312449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21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6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Experimental Results on </a:t>
              </a:r>
              <a:r>
                <a:rPr lang="en-US" sz="300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Real-World Networks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4100" y="1155739"/>
                <a:ext cx="100630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sz="2400" dirty="0" err="1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High Energy Physics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M</a:t>
                </a:r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 </a:t>
                </a:r>
                <a:endParaRPr lang="en-US" sz="2400" dirty="0">
                  <a:solidFill>
                    <a:srgbClr val="0070C0"/>
                  </a:solidFill>
                  <a:effectLst/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0" y="1155739"/>
                <a:ext cx="10063042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909"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100" y="1585893"/>
                <a:ext cx="100630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 </a:t>
                </a:r>
                <a:endParaRPr lang="en-US" sz="2400" dirty="0">
                  <a:solidFill>
                    <a:srgbClr val="0070C0"/>
                  </a:solidFill>
                  <a:effectLst/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0" y="1585893"/>
                <a:ext cx="1006304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909"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4099" y="2027758"/>
                <a:ext cx="1133200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70C0"/>
                    </a:solidFill>
                    <a:latin typeface="Fira Sans" charset="0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sz="24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Fira Sans" charset="0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9" y="2027758"/>
                <a:ext cx="11332005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07" t="-13971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99" y="3760425"/>
            <a:ext cx="10883900" cy="16891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14099" y="2912792"/>
            <a:ext cx="8411240" cy="673204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2000" dirty="0" smtClean="0">
                  <a:solidFill>
                    <a:srgbClr val="1919FF"/>
                  </a:solidFill>
                  <a:latin typeface="Fira Sans Book" charset="0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2000" smtClean="0">
                  <a:solidFill>
                    <a:srgbClr val="1919FF"/>
                  </a:solidFill>
                  <a:latin typeface="Fira Sans Book" charset="0"/>
                  <a:ea typeface="Fira Sans Book" charset="0"/>
                  <a:cs typeface="Fira Sans Book" charset="0"/>
                </a:rPr>
                <a:t>path between them)</a:t>
              </a:r>
              <a:endParaRPr lang="en-US" sz="2000" dirty="0" smtClean="0">
                <a:solidFill>
                  <a:srgbClr val="1919FF"/>
                </a:solidFill>
                <a:latin typeface="Fira Sans Book" charset="0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22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Summary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555330" y="921559"/>
            <a:ext cx="8038613" cy="135718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844" y="1426029"/>
            <a:ext cx="1023027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Fundamental limits are derived for inference of node arrival order in dynamic networks.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Recovery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of partial orders shows promising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951" y="3439352"/>
            <a:ext cx="1023623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To know that there is some hidden information to be explored apart from probability 1 orderings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To extend to some more relevant models like vertex copying model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To test in protein-protein interaction networks to find out ancestral proteins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6951" y="2899996"/>
            <a:ext cx="29327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Fira Sans Book" charset="0"/>
                <a:ea typeface="Fira Sans Book" charset="0"/>
                <a:cs typeface="Fira Sans Book" charset="0"/>
              </a:rPr>
              <a:t>We are excited!</a:t>
            </a:r>
          </a:p>
        </p:txBody>
      </p:sp>
    </p:spTree>
    <p:extLst>
      <p:ext uri="{BB962C8B-B14F-4D97-AF65-F5344CB8AC3E}">
        <p14:creationId xmlns:p14="http://schemas.microsoft.com/office/powerpoint/2010/main" val="16904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45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6770" y="2989213"/>
            <a:ext cx="999229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smtClean="0">
                <a:solidFill>
                  <a:srgbClr val="0070C0"/>
                </a:solidFill>
                <a:latin typeface="+mj-lt"/>
              </a:rPr>
              <a:t>Thank You!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66448" y="6390292"/>
            <a:ext cx="3860800" cy="365125"/>
          </a:xfrm>
        </p:spPr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Jithin K. Sreedharan</a:t>
            </a:r>
            <a:endParaRPr lang="en-US" dirty="0">
              <a:solidFill>
                <a:srgbClr val="444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45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6300" y="2190750"/>
            <a:ext cx="3019426" cy="1352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360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Extra slides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66448" y="6390292"/>
            <a:ext cx="3860800" cy="365125"/>
          </a:xfrm>
        </p:spPr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Jithin K. Sreedharan</a:t>
            </a:r>
            <a:endParaRPr lang="en-US" dirty="0">
              <a:solidFill>
                <a:srgbClr val="444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</a:t>
            </a:r>
            <a:endParaRPr lang="en-US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26</a:t>
            </a:fld>
            <a:endParaRPr lang="en-US">
              <a:solidFill>
                <a:srgbClr val="444D26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5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Optimization of Bins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35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Wojceich Szpankowski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27</a:t>
            </a:fld>
            <a:endParaRPr lang="en-US">
              <a:solidFill>
                <a:srgbClr val="444D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34" y="1776918"/>
            <a:ext cx="7086832" cy="357401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65" y="2655145"/>
            <a:ext cx="1528233" cy="181755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53" y="4710710"/>
            <a:ext cx="1381220" cy="12804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7294" b="13658"/>
          <a:stretch/>
        </p:blipFill>
        <p:spPr>
          <a:xfrm>
            <a:off x="1198032" y="1451443"/>
            <a:ext cx="1206500" cy="116965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11" name="Curved Connector 10"/>
          <p:cNvCxnSpPr/>
          <p:nvPr/>
        </p:nvCxnSpPr>
        <p:spPr>
          <a:xfrm>
            <a:off x="2764250" y="1963372"/>
            <a:ext cx="1147118" cy="61396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797999" y="2739954"/>
            <a:ext cx="1198268" cy="179587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2831983" y="3543722"/>
            <a:ext cx="1198268" cy="15240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2831983" y="4472704"/>
            <a:ext cx="1164284" cy="309125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2897425" y="494444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911368" y="1625600"/>
            <a:ext cx="7366232" cy="3962400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Wojceich Szpankowski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28</a:t>
            </a:fld>
            <a:endParaRPr lang="en-US">
              <a:solidFill>
                <a:srgbClr val="444D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D120B">
                <a:alpha val="41961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72234" y="1776918"/>
            <a:ext cx="7086832" cy="357401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65" y="2655145"/>
            <a:ext cx="1528233" cy="181755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53" y="4710710"/>
            <a:ext cx="1381220" cy="12804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7294" b="13658"/>
          <a:stretch/>
        </p:blipFill>
        <p:spPr>
          <a:xfrm>
            <a:off x="1198032" y="1451443"/>
            <a:ext cx="1206500" cy="116965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11" name="Curved Connector 10"/>
          <p:cNvCxnSpPr/>
          <p:nvPr/>
        </p:nvCxnSpPr>
        <p:spPr>
          <a:xfrm>
            <a:off x="2764250" y="1963372"/>
            <a:ext cx="1147118" cy="61396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797999" y="2739954"/>
            <a:ext cx="1198268" cy="179587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2831983" y="3543722"/>
            <a:ext cx="1198268" cy="15240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2831983" y="4472704"/>
            <a:ext cx="1164284" cy="309125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2897425" y="494444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23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29</a:t>
            </a:r>
            <a:endParaRPr lang="en-US" dirty="0">
              <a:solidFill>
                <a:srgbClr val="444D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08022" y="793562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oldest node label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022" y="793562"/>
                <a:ext cx="7132315" cy="1014973"/>
              </a:xfrm>
              <a:prstGeom prst="rect">
                <a:avLst/>
              </a:prstGeom>
              <a:blipFill rotWithShape="0">
                <a:blip r:embed="rId3"/>
                <a:stretch>
                  <a:fillRect l="-1368" t="-41317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Formulation of the Problem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133694" y="2581759"/>
            <a:ext cx="9348871" cy="3450639"/>
            <a:chOff x="1356927" y="1826423"/>
            <a:chExt cx="9348871" cy="3450639"/>
          </a:xfrm>
        </p:grpSpPr>
        <p:grpSp>
          <p:nvGrpSpPr>
            <p:cNvPr id="6" name="Group 5"/>
            <p:cNvGrpSpPr/>
            <p:nvPr/>
          </p:nvGrpSpPr>
          <p:grpSpPr>
            <a:xfrm>
              <a:off x="6915811" y="1866753"/>
              <a:ext cx="3271370" cy="3410309"/>
              <a:chOff x="7766665" y="3162545"/>
              <a:chExt cx="3271370" cy="341030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6665" y="3162545"/>
                <a:ext cx="3271370" cy="3410309"/>
              </a:xfrm>
              <a:prstGeom prst="rect">
                <a:avLst/>
              </a:prstGeom>
            </p:spPr>
          </p:pic>
          <p:sp>
            <p:nvSpPr>
              <p:cNvPr id="8" name="Oval 7"/>
              <p:cNvSpPr/>
              <p:nvPr/>
            </p:nvSpPr>
            <p:spPr>
              <a:xfrm>
                <a:off x="9442691" y="3410639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3</a:t>
                </a:r>
                <a:endParaRPr lang="en-US" sz="1600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783387" y="4460413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1</a:t>
                </a:r>
                <a:endParaRPr lang="en-US" sz="1600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9128480" y="3931864"/>
                <a:ext cx="386375" cy="289112"/>
                <a:chOff x="7570808" y="2096252"/>
                <a:chExt cx="386375" cy="289112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7589593" y="2096252"/>
                  <a:ext cx="354143" cy="28911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570808" y="2135864"/>
                  <a:ext cx="386375" cy="20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1600" dirty="0" smtClean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10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9614424" y="6020499"/>
                <a:ext cx="386375" cy="289112"/>
                <a:chOff x="7570808" y="2096252"/>
                <a:chExt cx="386375" cy="289112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7589593" y="2096252"/>
                  <a:ext cx="354143" cy="28911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7570808" y="2135864"/>
                  <a:ext cx="386375" cy="20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1600" dirty="0" smtClean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 2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8573459" y="5496555"/>
                <a:ext cx="386375" cy="289112"/>
                <a:chOff x="7570808" y="2096252"/>
                <a:chExt cx="386375" cy="289112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7589593" y="2096252"/>
                  <a:ext cx="354143" cy="28911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570808" y="2135864"/>
                  <a:ext cx="386375" cy="20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1600" dirty="0" smtClean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 4</a:t>
                  </a: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7996655" y="4460413"/>
                <a:ext cx="386375" cy="289112"/>
                <a:chOff x="7570808" y="2096252"/>
                <a:chExt cx="386375" cy="289112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7589593" y="2096252"/>
                  <a:ext cx="354143" cy="28911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570808" y="2135864"/>
                  <a:ext cx="386375" cy="20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1600" dirty="0" smtClean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 8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27" y="1826423"/>
              <a:ext cx="3271370" cy="34103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ight Arrow 4"/>
                <p:cNvSpPr/>
                <p:nvPr/>
              </p:nvSpPr>
              <p:spPr>
                <a:xfrm>
                  <a:off x="4953037" y="3213869"/>
                  <a:ext cx="1689810" cy="801780"/>
                </a:xfrm>
                <a:prstGeom prst="rightArrow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Fira Sans Book" panose="00000400000000000000" pitchFamily="50" charset="0"/>
                            <a:cs typeface="Times New Roman" panose="020206030504050203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500" dirty="0" smtClean="0">
                    <a:solidFill>
                      <a:schemeClr val="tx1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Right Arrow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037" y="3213869"/>
                  <a:ext cx="1689810" cy="801780"/>
                </a:xfrm>
                <a:prstGeom prst="rightArrow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994021" y="4574625"/>
                  <a:ext cx="711777" cy="379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en-US" sz="2400" dirty="0" smtClean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4021" y="4574625"/>
                  <a:ext cx="711777" cy="3793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93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024168" y="4666122"/>
                  <a:ext cx="711777" cy="379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400" dirty="0" smtClean="0">
                    <a:solidFill>
                      <a:srgbClr val="0070C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168" y="4666122"/>
                  <a:ext cx="711777" cy="3793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93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408022" y="1767532"/>
                <a:ext cx="6695268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022" y="1767532"/>
                <a:ext cx="6695268" cy="1208868"/>
              </a:xfrm>
              <a:prstGeom prst="rect">
                <a:avLst/>
              </a:prstGeom>
              <a:blipFill rotWithShape="0">
                <a:blip r:embed="rId8"/>
                <a:stretch>
                  <a:fillRect l="-14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02542" y="2359282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1919FF"/>
                        </a:solidFill>
                        <a:latin typeface="Cambria Math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42" y="2359282"/>
                <a:ext cx="2992168" cy="494650"/>
              </a:xfrm>
              <a:prstGeom prst="rect">
                <a:avLst/>
              </a:prstGeom>
              <a:blipFill rotWithShape="0">
                <a:blip r:embed="rId9"/>
                <a:stretch>
                  <a:fillRect l="-1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/>
          <p:cNvCxnSpPr/>
          <p:nvPr/>
        </p:nvCxnSpPr>
        <p:spPr>
          <a:xfrm rot="10800000">
            <a:off x="6866007" y="2089157"/>
            <a:ext cx="986473" cy="270129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444D26"/>
                </a:solidFill>
              </a:rPr>
              <a:t>2</a:t>
            </a:r>
            <a:endParaRPr lang="en-US" dirty="0">
              <a:solidFill>
                <a:srgbClr val="444D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34" y="1776918"/>
            <a:ext cx="7086832" cy="357401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65" y="2655145"/>
            <a:ext cx="1528233" cy="181755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53" y="4710710"/>
            <a:ext cx="1381220" cy="12804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7294" b="13658"/>
          <a:stretch/>
        </p:blipFill>
        <p:spPr>
          <a:xfrm>
            <a:off x="1198032" y="1451443"/>
            <a:ext cx="1206500" cy="116965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11" name="Curved Connector 10"/>
          <p:cNvCxnSpPr/>
          <p:nvPr/>
        </p:nvCxnSpPr>
        <p:spPr>
          <a:xfrm>
            <a:off x="2764250" y="1963372"/>
            <a:ext cx="1147118" cy="61396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797999" y="2739954"/>
            <a:ext cx="1198268" cy="179587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2831983" y="3543722"/>
            <a:ext cx="1198268" cy="15240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2831983" y="4472704"/>
            <a:ext cx="1164284" cy="309125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2897425" y="494444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911368" y="1625600"/>
            <a:ext cx="7366232" cy="3962400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Motivation: Infection Spread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13067" y="65532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67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3</a:t>
            </a:r>
            <a:endParaRPr lang="en-US" dirty="0">
              <a:solidFill>
                <a:srgbClr val="444D2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055"/>
          <a:stretch/>
        </p:blipFill>
        <p:spPr>
          <a:xfrm>
            <a:off x="1458113" y="1620832"/>
            <a:ext cx="2476293" cy="2170768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3778048" y="2299841"/>
            <a:ext cx="1703200" cy="1301776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8" name="Group 7"/>
          <p:cNvGrpSpPr/>
          <p:nvPr/>
        </p:nvGrpSpPr>
        <p:grpSpPr>
          <a:xfrm>
            <a:off x="7249431" y="1127492"/>
            <a:ext cx="3651004" cy="2170768"/>
            <a:chOff x="3582727" y="2597016"/>
            <a:chExt cx="4120865" cy="258566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6316134" y="3369326"/>
            <a:ext cx="574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600" dirty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N</a:t>
            </a:r>
            <a:r>
              <a:rPr lang="en-US" sz="1600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2513" y="4884550"/>
            <a:ext cx="10475384" cy="13403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charset="2"/>
              <a:buChar char="§"/>
              <a:tabLst/>
              <a:defRPr/>
            </a:pPr>
            <a:r>
              <a:rPr lang="en-US" sz="26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Identify early patients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/>
            </a:pPr>
            <a:r>
              <a:rPr lang="en-US" sz="26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Study mechanisms of </a:t>
            </a:r>
            <a:r>
              <a:rPr lang="en-US" sz="26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transmission, connection to genetic origin</a:t>
            </a:r>
            <a:endParaRPr lang="en-US" sz="26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5139" y="4027241"/>
            <a:ext cx="574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  <p:sp>
        <p:nvSpPr>
          <p:cNvPr id="38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Motivation: Infection Spread (contd.)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/>
      <p:bldP spid="3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4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Further Motivation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4387" y="808526"/>
            <a:ext cx="4865213" cy="98699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Fira Sans Book" charset="0"/>
                <a:ea typeface="Fira Sans Book" charset="0"/>
                <a:cs typeface="Fira Sans Book" charset="0"/>
              </a:rPr>
              <a:t>Uses of arrival order information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72226" y="3388437"/>
            <a:ext cx="10558671" cy="3049760"/>
            <a:chOff x="772226" y="3388437"/>
            <a:chExt cx="10558671" cy="3049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9503" y="3388437"/>
              <a:ext cx="4281394" cy="304976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2226" y="4264948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Network of biochemical 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reactions: (</a:t>
              </a:r>
              <a:r>
                <a:rPr lang="en-US" sz="2400" dirty="0">
                  <a:solidFill>
                    <a:srgbClr val="00B0F0"/>
                  </a:solidFill>
                  <a:latin typeface="Fira Sans Book" charset="0"/>
                  <a:ea typeface="Fira Sans Book" charset="0"/>
                  <a:cs typeface="Fira Sans Book" charset="0"/>
                </a:rPr>
                <a:t>protein-protein interaction </a:t>
              </a:r>
              <a:r>
                <a:rPr lang="en-US" sz="2400" dirty="0" smtClean="0">
                  <a:solidFill>
                    <a:srgbClr val="00B0F0"/>
                  </a:solidFill>
                  <a:latin typeface="Fira Sans Book" charset="0"/>
                  <a:ea typeface="Fira Sans Book" charset="0"/>
                  <a:cs typeface="Fira Sans Book" charset="0"/>
                </a:rPr>
                <a:t>network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33693" y="5558995"/>
              <a:ext cx="6463895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Cancer proteins tend to be ancient proteins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2000" baseline="300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 </a:t>
              </a: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[Srivastava et al., Nature 2010]</a:t>
              </a:r>
              <a:r>
                <a:rPr lang="en-US" sz="2000" baseline="300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 </a:t>
              </a:r>
              <a:endParaRPr lang="en-US" sz="2000" baseline="30000" dirty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458" y="5039841"/>
              <a:ext cx="6463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 study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of the phylogenetic tree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2226" y="3614483"/>
            <a:ext cx="5955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Social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networks: spread of information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pic>
        <p:nvPicPr>
          <p:cNvPr id="15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53" y="3335957"/>
            <a:ext cx="3319694" cy="164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3888" y="1881087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53376" y="1903049"/>
            <a:ext cx="2496671" cy="3099302"/>
            <a:chOff x="7678929" y="1803927"/>
            <a:chExt cx="2496671" cy="30993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772226" y="2868441"/>
            <a:ext cx="837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Spread of infectious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diseases: origin and initial carriers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599909" y="3733097"/>
            <a:ext cx="4412998" cy="3011506"/>
            <a:chOff x="6599909" y="3516776"/>
            <a:chExt cx="4412998" cy="30115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7882537" y="5958895"/>
              <a:ext cx="2528194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3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300" baseline="30000" dirty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 </a:t>
              </a:r>
              <a:r>
                <a:rPr lang="en-US" sz="13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[</a:t>
              </a:r>
              <a:r>
                <a:rPr lang="en-US" sz="1300" dirty="0" err="1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Saey</a:t>
              </a:r>
              <a:r>
                <a:rPr lang="en-US" sz="13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, </a:t>
              </a:r>
              <a:r>
                <a:rPr lang="en-US" sz="1300" dirty="0" err="1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ScienceNews</a:t>
              </a:r>
              <a:r>
                <a:rPr lang="en-US" sz="13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rPr>
                <a:t> Dec 2015]</a:t>
              </a:r>
              <a:endParaRPr lang="en-US" sz="1300" baseline="30000" dirty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8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5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9525" y="1157288"/>
            <a:ext cx="6727367" cy="669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charset="2"/>
              <a:buChar char="§"/>
              <a:tabLst/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Informal problem statement is </a:t>
            </a:r>
            <a:r>
              <a:rPr lang="en-US" sz="2400" smtClean="0">
                <a:solidFill>
                  <a:srgbClr val="00B0F0"/>
                </a:solidFill>
                <a:latin typeface="Fira Sans Book" charset="0"/>
                <a:ea typeface="Fira Sans Book" charset="0"/>
                <a:cs typeface="Fira Sans Book" charset="0"/>
              </a:rPr>
              <a:t>simple</a:t>
            </a:r>
            <a:r>
              <a:rPr lang="en-US" sz="240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!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Motivation (contd.)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39525" y="1902296"/>
            <a:ext cx="1030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rgbClr val="A5B592">
                  <a:lumMod val="75000"/>
                </a:srgbClr>
              </a:buClr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Problem is </a:t>
            </a:r>
            <a:r>
              <a:rPr lang="en-US" sz="2400" dirty="0" smtClean="0">
                <a:solidFill>
                  <a:srgbClr val="00B0F0"/>
                </a:solidFill>
                <a:latin typeface="Fira Sans Book" charset="0"/>
                <a:ea typeface="Fira Sans Book" charset="0"/>
                <a:cs typeface="Fira Sans Book" charset="0"/>
              </a:rPr>
              <a:t>involved</a:t>
            </a: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.  </a:t>
            </a:r>
            <a:endParaRPr lang="en-US" sz="2400" dirty="0">
              <a:solidFill>
                <a:srgbClr val="444D26">
                  <a:lumMod val="75000"/>
                </a:srgbClr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2410" y="3141491"/>
            <a:ext cx="3804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Symmetries </a:t>
            </a:r>
            <a:r>
              <a:rPr lang="en-US" sz="2400" dirty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inherent in </a:t>
            </a:r>
            <a:endParaRPr lang="en-US" sz="2400" dirty="0" smtClean="0">
              <a:solidFill>
                <a:srgbClr val="444D26">
                  <a:lumMod val="75000"/>
                </a:srgbClr>
              </a:solidFill>
              <a:latin typeface="Fira Sans Book" charset="0"/>
              <a:ea typeface="Fira Sans Book" charset="0"/>
              <a:cs typeface="Fira Sans Book" charset="0"/>
            </a:endParaRPr>
          </a:p>
          <a:p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graphs </a:t>
            </a:r>
            <a:r>
              <a:rPr lang="en-US" sz="2400" dirty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and the models that generate </a:t>
            </a: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them</a:t>
            </a:r>
            <a:endParaRPr lang="en-US" dirty="0"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9895" y="3222316"/>
            <a:ext cx="375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Multiple node </a:t>
            </a:r>
            <a:r>
              <a:rPr lang="en-US" sz="2400" dirty="0">
                <a:solidFill>
                  <a:srgbClr val="444D26">
                    <a:lumMod val="75000"/>
                  </a:srgbClr>
                </a:solidFill>
                <a:latin typeface="Fira Sans Book" charset="0"/>
                <a:ea typeface="Fira Sans Book" charset="0"/>
                <a:cs typeface="Fira Sans Book" charset="0"/>
              </a:rPr>
              <a:t>orderings with equal likelihood</a:t>
            </a:r>
            <a:endParaRPr lang="en-US" dirty="0">
              <a:solidFill>
                <a:prstClr val="black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55331" y="5004741"/>
            <a:ext cx="9236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rgbClr val="A5B592">
                  <a:lumMod val="75000"/>
                </a:srgbClr>
              </a:buClr>
            </a:pPr>
            <a:r>
              <a:rPr lang="en-US" sz="2400" dirty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Characterize </a:t>
            </a:r>
            <a:r>
              <a:rPr lang="en-US" sz="2400" dirty="0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the symmetries </a:t>
            </a:r>
            <a:r>
              <a:rPr lang="en-US" sz="2400" dirty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and establish limits on </a:t>
            </a:r>
            <a:r>
              <a:rPr lang="en-US" sz="2400" dirty="0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inference</a:t>
            </a:r>
            <a:endParaRPr lang="en-US" sz="2400" dirty="0">
              <a:solidFill>
                <a:srgbClr val="FF0000"/>
              </a:solidFill>
              <a:latin typeface="Fira Sans Book" charset="0"/>
              <a:ea typeface="Fira Sans Book" charset="0"/>
              <a:cs typeface="Fira Sans Book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391920" y="3462007"/>
            <a:ext cx="657188" cy="476947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tx1"/>
              </a:solidFill>
              <a:latin typeface="Fira Sans Book" panose="00000400000000000000" pitchFamily="50" charset="0"/>
              <a:ea typeface="Fira Sans Book" panose="00000400000000000000" pitchFamily="50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927667" y="557945"/>
            <a:ext cx="3700166" cy="2592097"/>
            <a:chOff x="7927667" y="557945"/>
            <a:chExt cx="3700166" cy="2592097"/>
          </a:xfrm>
        </p:grpSpPr>
        <p:sp>
          <p:nvSpPr>
            <p:cNvPr id="13" name="Oval 12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492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4" idx="7"/>
              <a:endCxn id="13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4" idx="6"/>
              <a:endCxn id="15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6" idx="0"/>
              <a:endCxn id="14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6" idx="6"/>
              <a:endCxn id="17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5" idx="4"/>
              <a:endCxn id="17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3" idx="5"/>
              <a:endCxn id="15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 smtClean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lang="en-US" sz="2400" dirty="0" smtClean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lang="en-US" sz="2400" dirty="0" smtClean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lang="en-US" sz="2400" dirty="0" smtClean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899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6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04152" y="264460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en-US" sz="14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444848" y="3694381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89941" y="3165832"/>
            <a:ext cx="386375" cy="289112"/>
            <a:chOff x="7570808" y="2096252"/>
            <a:chExt cx="386375" cy="289112"/>
          </a:xfrm>
        </p:grpSpPr>
        <p:sp>
          <p:nvSpPr>
            <p:cNvPr id="28" name="Oval 2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 2</a:t>
              </a:r>
              <a:endPara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22617" y="5254467"/>
            <a:ext cx="523106" cy="289112"/>
            <a:chOff x="7517540" y="2096252"/>
            <a:chExt cx="523106" cy="289112"/>
          </a:xfrm>
        </p:grpSpPr>
        <p:sp>
          <p:nvSpPr>
            <p:cNvPr id="26" name="Oval 25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10</a:t>
              </a:r>
              <a:endPara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34920" y="4730523"/>
            <a:ext cx="386375" cy="289112"/>
            <a:chOff x="7570808" y="2096252"/>
            <a:chExt cx="386375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8</a:t>
              </a:r>
              <a:endPara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58116" y="3694381"/>
            <a:ext cx="386375" cy="289112"/>
            <a:chOff x="7570808" y="2096252"/>
            <a:chExt cx="386375" cy="289112"/>
          </a:xfrm>
        </p:grpSpPr>
        <p:sp>
          <p:nvSpPr>
            <p:cNvPr id="22" name="Oval 21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4</a:t>
              </a:r>
              <a:endPara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1919255" y="42130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95663" y="4217021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063811" y="421552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306252" y="4737168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653210" y="4745926"/>
            <a:ext cx="523106" cy="289112"/>
            <a:chOff x="7526418" y="2096252"/>
            <a:chExt cx="523106" cy="289112"/>
          </a:xfrm>
        </p:grpSpPr>
        <p:sp>
          <p:nvSpPr>
            <p:cNvPr id="38" name="Oval 3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11</a:t>
              </a:r>
              <a:endPara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93279" y="5267496"/>
            <a:ext cx="523106" cy="289112"/>
            <a:chOff x="7526418" y="2096252"/>
            <a:chExt cx="523106" cy="289112"/>
          </a:xfrm>
        </p:grpSpPr>
        <p:sp>
          <p:nvSpPr>
            <p:cNvPr id="41" name="Oval 4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12</a:t>
              </a:r>
              <a:endParaRPr lang="en-US" sz="1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50" name="Freeform 49"/>
          <p:cNvSpPr/>
          <p:nvPr/>
        </p:nvSpPr>
        <p:spPr>
          <a:xfrm>
            <a:off x="3000590" y="2893762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3064385" y="2921661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121092" y="2942926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087978" y="3425200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367757" y="2927057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3313166" y="2933881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2002981" y="3370609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1996500" y="2900260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893100" y="2804227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2787727" y="3445672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996157" y="3916520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2924205" y="3930167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992444" y="3459320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3040211" y="3452496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3333638" y="3964287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3463291" y="2824699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3074330" y="3438848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2910557" y="4455606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460181" y="3425200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1796560" y="3998406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2528420" y="4482902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1886975" y="3991582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1941566" y="3971111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2118987" y="3383808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3449644" y="2811051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1723113" y="3977934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3465519" y="5042460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2780651" y="4496549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2835494" y="4496549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3053858" y="2899761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2589835" y="4953749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2432885" y="5015164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2105339" y="4510197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67" y="2611453"/>
            <a:ext cx="1415954" cy="141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10636026" y="5156109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026" y="5156109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1010229" y="5075295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29" y="5075295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/>
          <p:cNvGrpSpPr/>
          <p:nvPr/>
        </p:nvGrpSpPr>
        <p:grpSpPr>
          <a:xfrm>
            <a:off x="8292288" y="2417062"/>
            <a:ext cx="2790884" cy="2912001"/>
            <a:chOff x="7876162" y="1181516"/>
            <a:chExt cx="2790884" cy="2912001"/>
          </a:xfrm>
        </p:grpSpPr>
        <p:sp>
          <p:nvSpPr>
            <p:cNvPr id="114" name="Oval 113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latin typeface="Times" charset="0"/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Times" charset="0"/>
                    <a:ea typeface="Times" charset="0"/>
                    <a:cs typeface="Times" charset="0"/>
                  </a:rPr>
                  <a:t>10</a:t>
                </a:r>
                <a:endParaRPr lang="en-US" sz="1400" dirty="0" smtClean="0">
                  <a:solidFill>
                    <a:srgbClr val="00B05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Times" charset="0"/>
                    <a:ea typeface="Times" charset="0"/>
                    <a:cs typeface="Times" charset="0"/>
                  </a:rPr>
                  <a:t>2</a:t>
                </a:r>
                <a:endParaRPr lang="en-US" sz="1400" dirty="0" smtClean="0">
                  <a:solidFill>
                    <a:srgbClr val="00B05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Times" charset="0"/>
                    <a:ea typeface="Times" charset="0"/>
                    <a:cs typeface="Times" charset="0"/>
                  </a:rPr>
                  <a:t>4</a:t>
                </a:r>
                <a:endParaRPr lang="en-US" sz="1400" dirty="0" smtClean="0">
                  <a:solidFill>
                    <a:srgbClr val="00B05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Times" charset="0"/>
                    <a:ea typeface="Times" charset="0"/>
                    <a:cs typeface="Times" charset="0"/>
                  </a:rPr>
                  <a:t>8</a:t>
                </a:r>
                <a:endParaRPr lang="en-US" sz="1400" dirty="0" smtClean="0">
                  <a:solidFill>
                    <a:srgbClr val="00B05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sp>
          <p:nvSpPr>
            <p:cNvPr id="128" name="Oval 127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11</a:t>
                </a:r>
                <a:endPara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12</a:t>
                </a:r>
                <a:endParaRPr lang="en-US" sz="1400" dirty="0" smtClean="0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</p:grpSp>
        <p:sp>
          <p:nvSpPr>
            <p:cNvPr id="138" name="Freeform 13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Right Arrow 171"/>
              <p:cNvSpPr/>
              <p:nvPr/>
            </p:nvSpPr>
            <p:spPr>
              <a:xfrm>
                <a:off x="5152437" y="4111000"/>
                <a:ext cx="1689810" cy="8017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latin typeface="Fira Sans Book" panose="00000400000000000000" pitchFamily="50" charset="0"/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2" name="Right Arrow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437" y="4111000"/>
                <a:ext cx="1689810" cy="801780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/>
              <p:cNvSpPr txBox="1"/>
              <p:nvPr/>
            </p:nvSpPr>
            <p:spPr>
              <a:xfrm>
                <a:off x="1549863" y="1329697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oldest </a:t>
                </a: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node label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63" y="1329697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1282" t="-41317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/>
              <p:cNvSpPr txBox="1"/>
              <p:nvPr/>
            </p:nvSpPr>
            <p:spPr>
              <a:xfrm>
                <a:off x="4122546" y="5138105"/>
                <a:ext cx="4608251" cy="1164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endParaRPr lang="en-US" sz="2000" dirty="0" smtClean="0">
                  <a:solidFill>
                    <a:srgbClr val="C00000"/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. Observed </a:t>
                </a: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46" y="5138105"/>
                <a:ext cx="4608251" cy="1164370"/>
              </a:xfrm>
              <a:prstGeom prst="rect">
                <a:avLst/>
              </a:prstGeom>
              <a:blipFill rotWithShape="0">
                <a:blip r:embed="rId7"/>
                <a:stretch>
                  <a:fillRect l="-13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/>
              <p:cNvSpPr txBox="1"/>
              <p:nvPr/>
            </p:nvSpPr>
            <p:spPr>
              <a:xfrm>
                <a:off x="6127590" y="6155797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1919FF"/>
                        </a:solidFill>
                        <a:latin typeface="Cambria Math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590" y="6155797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1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Curved Connector 175"/>
          <p:cNvCxnSpPr/>
          <p:nvPr/>
        </p:nvCxnSpPr>
        <p:spPr>
          <a:xfrm rot="10800000">
            <a:off x="5126489" y="6139033"/>
            <a:ext cx="986473" cy="270129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7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Formulation of the Problem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1" grpId="0" animBg="1"/>
      <p:bldP spid="32" grpId="0" animBg="1"/>
      <p:bldP spid="33" grpId="0" animBg="1"/>
      <p:bldP spid="35" grpId="0" animBg="1"/>
      <p:bldP spid="50" grpId="0" animBg="1"/>
      <p:bldP spid="52" grpId="0" animBg="1"/>
      <p:bldP spid="53" grpId="0" animBg="1"/>
      <p:bldP spid="56" grpId="0" animBg="1"/>
      <p:bldP spid="58" grpId="0" animBg="1"/>
      <p:bldP spid="59" grpId="0" animBg="1"/>
      <p:bldP spid="6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7" grpId="0"/>
      <p:bldP spid="98" grpId="0"/>
      <p:bldP spid="172" grpId="0" animBg="1"/>
      <p:bldP spid="173" grpId="0"/>
      <p:bldP spid="174" grpId="0"/>
      <p:bldP spid="1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7</a:t>
            </a:r>
            <a:endParaRPr lang="en-US" dirty="0">
              <a:solidFill>
                <a:srgbClr val="444D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08022" y="793562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oldest node label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022" y="793562"/>
                <a:ext cx="7132315" cy="1014973"/>
              </a:xfrm>
              <a:prstGeom prst="rect">
                <a:avLst/>
              </a:prstGeom>
              <a:blipFill rotWithShape="0">
                <a:blip r:embed="rId3"/>
                <a:stretch>
                  <a:fillRect l="-1368" t="-41317" b="-10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rPr>
              <a:t>Formulation of the Problem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408022" y="1767532"/>
                <a:ext cx="6695268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022" y="1767532"/>
                <a:ext cx="6695268" cy="1208868"/>
              </a:xfrm>
              <a:prstGeom prst="rect">
                <a:avLst/>
              </a:prstGeom>
              <a:blipFill rotWithShape="0">
                <a:blip r:embed="rId8"/>
                <a:stretch>
                  <a:fillRect l="-14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02542" y="2359282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1919FF"/>
                        </a:solidFill>
                        <a:latin typeface="Cambria Math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42" y="2359282"/>
                <a:ext cx="2992168" cy="494650"/>
              </a:xfrm>
              <a:prstGeom prst="rect">
                <a:avLst/>
              </a:prstGeom>
              <a:blipFill rotWithShape="0">
                <a:blip r:embed="rId9"/>
                <a:stretch>
                  <a:fillRect l="-1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/>
          <p:cNvCxnSpPr/>
          <p:nvPr/>
        </p:nvCxnSpPr>
        <p:spPr>
          <a:xfrm rot="10800000">
            <a:off x="6866007" y="2089157"/>
            <a:ext cx="986473" cy="270129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693668" y="3725387"/>
            <a:ext cx="8442750" cy="1389033"/>
            <a:chOff x="2065407" y="4869037"/>
            <a:chExt cx="8442750" cy="1389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413986" y="4956099"/>
                  <a:ext cx="8011256" cy="13019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400" dirty="0" smtClean="0">
                      <a:solidFill>
                        <a:srgbClr val="C00000"/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Aim: Infer arrival order in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𝐺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 after observing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)</m:t>
                      </m:r>
                    </m:oMath>
                  </a14:m>
                  <a:endPara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endParaRPr>
                </a:p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400" dirty="0">
                      <a:solidFill>
                        <a:srgbClr val="C00000"/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	 </a:t>
                  </a:r>
                  <a:r>
                    <a:rPr lang="en-US" sz="2400" dirty="0" smtClean="0">
                      <a:solidFill>
                        <a:srgbClr val="C00000"/>
                      </a:solidFill>
                      <a:latin typeface="Fira Sans Book" charset="0"/>
                      <a:ea typeface="Fira Sans Book" charset="0"/>
                      <a:cs typeface="Fira Sans Book" charset="0"/>
                    </a:rPr>
                    <a:t>   Find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2400" dirty="0" smtClean="0">
                    <a:solidFill>
                      <a:srgbClr val="C00000"/>
                    </a:solidFill>
                    <a:latin typeface="Fira Sans Book" charset="0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986" y="4956099"/>
                  <a:ext cx="8011256" cy="130197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/>
            <p:nvPr/>
          </p:nvSpPr>
          <p:spPr>
            <a:xfrm>
              <a:off x="2065407" y="4869037"/>
              <a:ext cx="8442750" cy="1385062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7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4D26"/>
                </a:solidFill>
              </a:rPr>
              <a:t>8</a:t>
            </a:r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133694" y="80755"/>
            <a:ext cx="10273023" cy="1163779"/>
            <a:chOff x="1133694" y="80755"/>
            <a:chExt cx="10273023" cy="1163779"/>
          </a:xfrm>
        </p:grpSpPr>
        <p:sp>
          <p:nvSpPr>
            <p:cNvPr id="4" name="Title 2"/>
            <p:cNvSpPr txBox="1">
              <a:spLocks/>
            </p:cNvSpPr>
            <p:nvPr/>
          </p:nvSpPr>
          <p:spPr>
            <a:xfrm>
              <a:off x="1133694" y="80755"/>
              <a:ext cx="10273023" cy="1163779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3000" dirty="0" smtClean="0">
                  <a:solidFill>
                    <a:srgbClr val="6A783C"/>
                  </a:solidFill>
                  <a:effectLst>
                    <a:outerShdw blurRad="50800" dist="50800" dir="5400000" sx="1000" sy="1000" algn="ctr" rotWithShape="0">
                      <a:srgbClr val="000000"/>
                    </a:outerShdw>
                  </a:effectLst>
                  <a:latin typeface="Fira Sans Book" panose="00000400000000000000" pitchFamily="50" charset="0"/>
                  <a:ea typeface="Fira Sans Book" panose="00000400000000000000" pitchFamily="50" charset="0"/>
                </a:rPr>
                <a:t>Formulation of the Problem (contd.)</a:t>
              </a:r>
              <a:endPara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1555331" y="662644"/>
              <a:ext cx="9429751" cy="4159"/>
            </a:xfrm>
            <a:prstGeom prst="line">
              <a:avLst/>
            </a:prstGeom>
            <a:ln w="15875" cap="rnd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822388" y="2168338"/>
            <a:ext cx="4785036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90" y="2653713"/>
            <a:ext cx="16383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95502" y="2940553"/>
                <a:ext cx="2708306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1919FF"/>
                        </a:solidFill>
                        <a:latin typeface="Cambria Math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502" y="2940553"/>
                <a:ext cx="2708306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1126" b="-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894126" y="3527968"/>
            <a:ext cx="953184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90" y="4732915"/>
            <a:ext cx="5270500" cy="584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97405" y="703738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A </a:t>
            </a:r>
            <a:r>
              <a:rPr lang="en-US" sz="2400" dirty="0" smtClean="0">
                <a:solidFill>
                  <a:srgbClr val="FF0000"/>
                </a:solidFill>
                <a:latin typeface="Fira Sans Book" charset="0"/>
                <a:ea typeface="Fira Sans Book" charset="0"/>
                <a:cs typeface="Fira Sans Book" charset="0"/>
              </a:rPr>
              <a:t>node age recovery problem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ira Sans Book" charset="0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063" y="1159957"/>
            <a:ext cx="1346200" cy="317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89821" y="1788657"/>
            <a:ext cx="2708306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28" name="Curved Connector 27"/>
          <p:cNvCxnSpPr/>
          <p:nvPr/>
        </p:nvCxnSpPr>
        <p:spPr>
          <a:xfrm flipV="1">
            <a:off x="5943975" y="1473862"/>
            <a:ext cx="919667" cy="314797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94379" y="2035043"/>
            <a:ext cx="2910380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30" name="Curved Connector 29"/>
          <p:cNvCxnSpPr>
            <a:endCxn id="26" idx="2"/>
          </p:cNvCxnSpPr>
          <p:nvPr/>
        </p:nvCxnSpPr>
        <p:spPr>
          <a:xfrm rot="5400000" flipH="1" flipV="1">
            <a:off x="6920725" y="1730883"/>
            <a:ext cx="564864" cy="58012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06227" y="1571279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Distortion </a:t>
            </a:r>
            <a:r>
              <a:rPr lang="en-US" sz="160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measure </a:t>
            </a:r>
            <a:r>
              <a:rPr lang="en-US" sz="160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b</a:t>
            </a:r>
            <a:r>
              <a:rPr lang="en-US" sz="160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etween </a:t>
            </a:r>
            <a:r>
              <a:rPr lang="en-US" sz="1600" dirty="0" smtClean="0">
                <a:solidFill>
                  <a:srgbClr val="1919FF"/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permutations</a:t>
            </a:r>
          </a:p>
        </p:txBody>
      </p:sp>
      <p:cxnSp>
        <p:nvCxnSpPr>
          <p:cNvPr id="33" name="Curved Connector 32"/>
          <p:cNvCxnSpPr>
            <a:stCxn id="32" idx="1"/>
          </p:cNvCxnSpPr>
          <p:nvPr/>
        </p:nvCxnSpPr>
        <p:spPr>
          <a:xfrm rot="10800000">
            <a:off x="7751141" y="1507679"/>
            <a:ext cx="455087" cy="306289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</p:cNvCxnSpPr>
          <p:nvPr/>
        </p:nvCxnSpPr>
        <p:spPr>
          <a:xfrm flipV="1">
            <a:off x="6403808" y="3173612"/>
            <a:ext cx="495120" cy="9629"/>
          </a:xfrm>
          <a:prstGeom prst="straightConnector1">
            <a:avLst/>
          </a:prstGeom>
          <a:ln>
            <a:solidFill>
              <a:srgbClr val="1919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208993" y="2176374"/>
                <a:ext cx="4785036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40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i.e., it tries </a:t>
                </a: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Fira Sans Book" charset="0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993" y="2176374"/>
                <a:ext cx="4785036" cy="1208868"/>
              </a:xfrm>
              <a:prstGeom prst="rect">
                <a:avLst/>
              </a:prstGeom>
              <a:blipFill rotWithShape="0">
                <a:blip r:embed="rId6"/>
                <a:stretch>
                  <a:fillRect l="-20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367259" y="5222689"/>
            <a:ext cx="222256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Random graph model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20670" y="4358849"/>
            <a:ext cx="222256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41080" y="5400068"/>
            <a:ext cx="222256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Estimator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24751" y="5322555"/>
            <a:ext cx="243547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98928" y="4311985"/>
            <a:ext cx="2605831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50" name="Curved Connector 49"/>
          <p:cNvCxnSpPr/>
          <p:nvPr/>
        </p:nvCxnSpPr>
        <p:spPr>
          <a:xfrm flipV="1">
            <a:off x="3953418" y="5157766"/>
            <a:ext cx="367252" cy="15392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Curved Connector 55"/>
          <p:cNvCxnSpPr/>
          <p:nvPr/>
        </p:nvCxnSpPr>
        <p:spPr>
          <a:xfrm rot="10800000" flipV="1">
            <a:off x="4734183" y="4656467"/>
            <a:ext cx="377584" cy="14297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flipV="1">
            <a:off x="5128663" y="5292837"/>
            <a:ext cx="367252" cy="15392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0800000">
            <a:off x="6374862" y="5226837"/>
            <a:ext cx="476714" cy="21992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>
            <a:off x="7298127" y="4686692"/>
            <a:ext cx="277097" cy="17640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951331" y="2959030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1919FF"/>
                        </a:solidFill>
                        <a:latin typeface="Cambria Math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600" dirty="0" smtClean="0">
                    <a:solidFill>
                      <a:srgbClr val="1919FF"/>
                    </a:solidFill>
                    <a:latin typeface="Fira Sans Book" panose="00000400000000000000" pitchFamily="50" charset="0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331" y="2959030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 l="-1004" b="-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6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  <p:bldP spid="25" grpId="0"/>
      <p:bldP spid="27" grpId="1"/>
      <p:bldP spid="29" grpId="1"/>
      <p:bldP spid="32" grpId="1"/>
      <p:bldP spid="43" grpId="1"/>
      <p:bldP spid="44" grpId="0"/>
      <p:bldP spid="45" grpId="0"/>
      <p:bldP spid="46" grpId="0"/>
      <p:bldP spid="47" grpId="0"/>
      <p:bldP spid="48" grpId="0"/>
      <p:bldP spid="68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resentation for project post-mortem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 anchorCtr="0">
        <a:noAutofit/>
      </a:bodyPr>
      <a:lstStyle>
        <a:defPPr marL="342900" indent="-342900">
          <a:spcBef>
            <a:spcPts val="600"/>
          </a:spcBef>
          <a:buClr>
            <a:schemeClr val="accent1">
              <a:lumMod val="75000"/>
            </a:schemeClr>
          </a:buClr>
          <a:buFont typeface="Wingdings" panose="05000000000000000000" pitchFamily="2" charset="2"/>
          <a:buChar char="§"/>
          <a:defRPr sz="2400" dirty="0" smtClean="0">
            <a:solidFill>
              <a:schemeClr val="tx2">
                <a:lumMod val="75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for project post-mortem" id="{42F01CCD-FDAC-4DB9-99AB-456DC36F8B8C}" vid="{1808E04F-CF50-4371-A088-91C77318EA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1472</Words>
  <Application>Microsoft Macintosh PowerPoint</Application>
  <PresentationFormat>Widescreen</PresentationFormat>
  <Paragraphs>268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Times New Roman</vt:lpstr>
      <vt:lpstr>Wingdings</vt:lpstr>
      <vt:lpstr>Calibri</vt:lpstr>
      <vt:lpstr>Cambria</vt:lpstr>
      <vt:lpstr>Cambria Math</vt:lpstr>
      <vt:lpstr>Comic Sans MS</vt:lpstr>
      <vt:lpstr>Fira Sans</vt:lpstr>
      <vt:lpstr>Fira Sans Book</vt:lpstr>
      <vt:lpstr>Times</vt:lpstr>
      <vt:lpstr>Presentation for project post-mortem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2017-06-22T18:00:47Z</cp:lastPrinted>
  <dcterms:created xsi:type="dcterms:W3CDTF">2016-06-16T23:04:05Z</dcterms:created>
  <dcterms:modified xsi:type="dcterms:W3CDTF">2017-07-21T18:40:39Z</dcterms:modified>
</cp:coreProperties>
</file>